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2"/>
  </p:notesMasterIdLst>
  <p:sldIdLst>
    <p:sldId id="256" r:id="rId2"/>
    <p:sldId id="260" r:id="rId3"/>
    <p:sldId id="257" r:id="rId4"/>
    <p:sldId id="258" r:id="rId5"/>
    <p:sldId id="259" r:id="rId6"/>
    <p:sldId id="273" r:id="rId7"/>
    <p:sldId id="272" r:id="rId8"/>
    <p:sldId id="261" r:id="rId9"/>
    <p:sldId id="270" r:id="rId10"/>
    <p:sldId id="27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outlineViewPr>
    <p:cViewPr>
      <p:scale>
        <a:sx n="33" d="100"/>
        <a:sy n="33" d="100"/>
      </p:scale>
      <p:origin x="0" y="-1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7B0FB-05DF-49CD-A40A-A7890A08068C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3D227-EC30-4C03-8045-2C5788C0B5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05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3D227-EC30-4C03-8045-2C5788C0B5E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38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6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74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729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983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65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228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167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834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92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20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977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95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02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591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84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62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64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3A977D2-57CE-466D-B47B-32771A4F14CE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1A4FFA0-82BD-4764-B551-7F1695DFB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55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7296-E5EC-220E-3798-8992BCFC3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794388"/>
            <a:ext cx="8689976" cy="84557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7030A0"/>
                </a:solidFill>
              </a:rPr>
              <a:t>Project – Bake My Cake</a:t>
            </a:r>
            <a:endParaRPr lang="en-IN" sz="5400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BB7DE3-0EEA-DDBD-9D60-1248EB358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746090"/>
            <a:ext cx="8689976" cy="2573593"/>
          </a:xfrm>
        </p:spPr>
        <p:txBody>
          <a:bodyPr>
            <a:normAutofit/>
          </a:bodyPr>
          <a:lstStyle/>
          <a:p>
            <a:r>
              <a:rPr lang="en-IN" sz="3600" b="1" cap="none" dirty="0">
                <a:solidFill>
                  <a:srgbClr val="7030A0"/>
                </a:solidFill>
              </a:rPr>
              <a:t>Prepared by,</a:t>
            </a:r>
          </a:p>
          <a:p>
            <a:r>
              <a:rPr lang="en-IN" sz="3600" b="1" cap="none" dirty="0">
                <a:solidFill>
                  <a:srgbClr val="7030A0"/>
                </a:solidFill>
              </a:rPr>
              <a:t>Baskaran A</a:t>
            </a:r>
          </a:p>
        </p:txBody>
      </p:sp>
    </p:spTree>
    <p:extLst>
      <p:ext uri="{BB962C8B-B14F-4D97-AF65-F5344CB8AC3E}">
        <p14:creationId xmlns:p14="http://schemas.microsoft.com/office/powerpoint/2010/main" val="214289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22E8-2A5A-2F24-490B-9F5897BD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750F-C576-F7F7-8FE8-C75FCF1F20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865239"/>
            <a:ext cx="11700387" cy="581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Responsible for displaying category values as chips, which is used to filter by category.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It will emit the data to dashboard component, when the customer selects the filter category.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EC282-406A-E2D9-0020-36F0DE3A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2591542"/>
            <a:ext cx="7411644" cy="4169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CACA6-5BEF-1BAB-7B27-B6CB239E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5471" y="3964771"/>
            <a:ext cx="4119716" cy="711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FC73E-62B5-A194-6E66-15165F00961E}"/>
              </a:ext>
            </a:extLst>
          </p:cNvPr>
          <p:cNvSpPr txBox="1"/>
          <p:nvPr/>
        </p:nvSpPr>
        <p:spPr>
          <a:xfrm>
            <a:off x="9262456" y="3564661"/>
            <a:ext cx="1365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Filter chips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163F-2311-DCCE-0CDD-56430ADC2EE5}"/>
              </a:ext>
            </a:extLst>
          </p:cNvPr>
          <p:cNvSpPr txBox="1"/>
          <p:nvPr/>
        </p:nvSpPr>
        <p:spPr>
          <a:xfrm>
            <a:off x="2201487" y="2191432"/>
            <a:ext cx="361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Cards when filtered by  “cookies”</a:t>
            </a:r>
          </a:p>
        </p:txBody>
      </p:sp>
    </p:spTree>
    <p:extLst>
      <p:ext uri="{BB962C8B-B14F-4D97-AF65-F5344CB8AC3E}">
        <p14:creationId xmlns:p14="http://schemas.microsoft.com/office/powerpoint/2010/main" val="208697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22E8-2A5A-2F24-490B-9F5897BD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Order-view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750F-C576-F7F7-8FE8-C75FCF1F20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8929" y="865239"/>
            <a:ext cx="11356258" cy="581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Responsible for accepting the inputs regarding order details from the customer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Reactive forms approach is implemented for getting the inputs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Validations for the form fields are implemented, “Order” button will be enabled once the user give valid inputs for all the form fields.</a:t>
            </a:r>
          </a:p>
          <a:p>
            <a:pPr marL="0" indent="0">
              <a:buNone/>
            </a:pPr>
            <a:endParaRPr lang="en-IN" sz="2400" cap="none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Can-deactivate guard is implemented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cap="none" dirty="0">
                <a:sym typeface="Wingdings" panose="05000000000000000000" pitchFamily="2" charset="2"/>
              </a:rPr>
              <a:t> Customer will be asked for a conformation, if they try to navigate to another view without submitting the order.</a:t>
            </a:r>
            <a:endParaRPr lang="en-IN" sz="2400" cap="none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cap="none" dirty="0">
                <a:sym typeface="Wingdings" panose="05000000000000000000" pitchFamily="2" charset="2"/>
              </a:rPr>
              <a:t>If customer clicks “Ok”, he/she will be navigating to the requested view and the order will be cancelled.</a:t>
            </a:r>
            <a:endParaRPr lang="en-IN" sz="2400" cap="none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After the successful submission of order, the customer will be navigated to order-details view, where they can see their order details.</a:t>
            </a:r>
          </a:p>
        </p:txBody>
      </p:sp>
    </p:spTree>
    <p:extLst>
      <p:ext uri="{BB962C8B-B14F-4D97-AF65-F5344CB8AC3E}">
        <p14:creationId xmlns:p14="http://schemas.microsoft.com/office/powerpoint/2010/main" val="345409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9948C4-3296-0130-B825-C9AA992001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1543666"/>
            <a:ext cx="5823155" cy="509310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F51527-3011-7387-D41C-7E0CC69A552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49" y="1543666"/>
            <a:ext cx="5656006" cy="509310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94D67-9C7B-06E7-27AB-071FC10C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Order-view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3ECB2-C107-3D32-94FB-E16427751D87}"/>
              </a:ext>
            </a:extLst>
          </p:cNvPr>
          <p:cNvSpPr txBox="1"/>
          <p:nvPr/>
        </p:nvSpPr>
        <p:spPr>
          <a:xfrm>
            <a:off x="1695756" y="1074730"/>
            <a:ext cx="2824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Order-view when loaded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B2B4A-E799-E120-93BE-974C8799A852}"/>
              </a:ext>
            </a:extLst>
          </p:cNvPr>
          <p:cNvSpPr txBox="1"/>
          <p:nvPr/>
        </p:nvSpPr>
        <p:spPr>
          <a:xfrm>
            <a:off x="6812526" y="920842"/>
            <a:ext cx="4709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When the customer try to move to other view without submitting the order</a:t>
            </a:r>
          </a:p>
        </p:txBody>
      </p:sp>
    </p:spTree>
    <p:extLst>
      <p:ext uri="{BB962C8B-B14F-4D97-AF65-F5344CB8AC3E}">
        <p14:creationId xmlns:p14="http://schemas.microsoft.com/office/powerpoint/2010/main" val="1240853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9948C4-3296-0130-B825-C9AA992001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66" y="1087576"/>
            <a:ext cx="5323513" cy="554919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F51527-3011-7387-D41C-7E0CC69A552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0179" y="1087576"/>
            <a:ext cx="5314346" cy="554919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94D67-9C7B-06E7-27AB-071FC10C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Order-view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3ECB2-C107-3D32-94FB-E16427751D87}"/>
              </a:ext>
            </a:extLst>
          </p:cNvPr>
          <p:cNvSpPr txBox="1"/>
          <p:nvPr/>
        </p:nvSpPr>
        <p:spPr>
          <a:xfrm>
            <a:off x="1418149" y="687466"/>
            <a:ext cx="3380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Order-view with validations 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A1F05-76F4-4259-0CC5-5CB70E4FB5CE}"/>
              </a:ext>
            </a:extLst>
          </p:cNvPr>
          <p:cNvSpPr txBox="1"/>
          <p:nvPr/>
        </p:nvSpPr>
        <p:spPr>
          <a:xfrm>
            <a:off x="7477279" y="687466"/>
            <a:ext cx="3380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Order-view with validations -2</a:t>
            </a:r>
          </a:p>
        </p:txBody>
      </p:sp>
    </p:spTree>
    <p:extLst>
      <p:ext uri="{BB962C8B-B14F-4D97-AF65-F5344CB8AC3E}">
        <p14:creationId xmlns:p14="http://schemas.microsoft.com/office/powerpoint/2010/main" val="2913651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E306-CC1E-7A74-50A2-951C95A467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3961" y="865240"/>
            <a:ext cx="11739716" cy="577153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cap="none" dirty="0"/>
              <a:t>After the successful submission of order, the customer can see the confirmation message and order details here.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cap="none" dirty="0"/>
              <a:t>There is a link for navigate to home view (i.e. Dashboard component view 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C09969-1462-856B-0264-75C141C4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Order-details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41187-5356-3961-081C-3941F986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51" y="1768576"/>
            <a:ext cx="8908026" cy="5010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C64346-ACDF-C0C5-5FC2-3B1FF64EF7FD}"/>
              </a:ext>
            </a:extLst>
          </p:cNvPr>
          <p:cNvSpPr txBox="1"/>
          <p:nvPr/>
        </p:nvSpPr>
        <p:spPr>
          <a:xfrm>
            <a:off x="353961" y="3647768"/>
            <a:ext cx="2625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Order-details view after the order is submitted</a:t>
            </a:r>
          </a:p>
        </p:txBody>
      </p:sp>
    </p:spTree>
    <p:extLst>
      <p:ext uri="{BB962C8B-B14F-4D97-AF65-F5344CB8AC3E}">
        <p14:creationId xmlns:p14="http://schemas.microsoft.com/office/powerpoint/2010/main" val="27210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22E8-2A5A-2F24-490B-9F5897BD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Login-emp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750F-C576-F7F7-8FE8-C75FCF1F20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865239"/>
            <a:ext cx="11700387" cy="581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Responsible for validating the login code of the admin. Only the admins have the login 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After successful login, the admin will be navigated to the order-list view, where they can see all the orders made by the customers.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9F3-A992-D8DC-2280-4AD51D3A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2" y="3429000"/>
            <a:ext cx="5311600" cy="305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D9F7B-CFAC-3D8F-C7D4-5951E09F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70" y="3429000"/>
            <a:ext cx="5382619" cy="3055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D81208-6303-6B19-3D24-51C03D6E5116}"/>
              </a:ext>
            </a:extLst>
          </p:cNvPr>
          <p:cNvSpPr txBox="1"/>
          <p:nvPr/>
        </p:nvSpPr>
        <p:spPr>
          <a:xfrm>
            <a:off x="2375642" y="2870840"/>
            <a:ext cx="1364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Login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F1DD5-2777-09DB-868E-459D9A244672}"/>
              </a:ext>
            </a:extLst>
          </p:cNvPr>
          <p:cNvSpPr txBox="1"/>
          <p:nvPr/>
        </p:nvSpPr>
        <p:spPr>
          <a:xfrm>
            <a:off x="6406270" y="2870840"/>
            <a:ext cx="552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Login view with error message for invalid login code</a:t>
            </a:r>
          </a:p>
        </p:txBody>
      </p:sp>
    </p:spTree>
    <p:extLst>
      <p:ext uri="{BB962C8B-B14F-4D97-AF65-F5344CB8AC3E}">
        <p14:creationId xmlns:p14="http://schemas.microsoft.com/office/powerpoint/2010/main" val="1989449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22E8-2A5A-2F24-490B-9F5897BD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Order-list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750F-C576-F7F7-8FE8-C75FCF1F20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471" y="865239"/>
            <a:ext cx="11739716" cy="581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Responsible for displaying the order details in table format.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Sort and search functions are implemented for better user experience.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Can-activate guard (Auth guard) is implemented.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cap="none" dirty="0"/>
              <a:t>When the user try to access this page, they will be redirected to login view.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cap="none" dirty="0">
                <a:sym typeface="Wingdings" panose="05000000000000000000" pitchFamily="2" charset="2"/>
              </a:rPr>
              <a:t>This view is accessible only when the login code entered by the user is valid.</a:t>
            </a:r>
            <a:endParaRPr lang="en-IN" sz="2400" cap="none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354E8-DB9E-3A46-B8C5-AB7BE5D30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1"/>
          <a:stretch/>
        </p:blipFill>
        <p:spPr>
          <a:xfrm>
            <a:off x="540819" y="3508929"/>
            <a:ext cx="7295534" cy="3200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C896E-B536-8BDF-3474-3EF3D029B487}"/>
              </a:ext>
            </a:extLst>
          </p:cNvPr>
          <p:cNvSpPr txBox="1"/>
          <p:nvPr/>
        </p:nvSpPr>
        <p:spPr>
          <a:xfrm>
            <a:off x="7934676" y="4708840"/>
            <a:ext cx="4168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Order-list view when searching a name</a:t>
            </a:r>
          </a:p>
        </p:txBody>
      </p:sp>
    </p:spTree>
    <p:extLst>
      <p:ext uri="{BB962C8B-B14F-4D97-AF65-F5344CB8AC3E}">
        <p14:creationId xmlns:p14="http://schemas.microsoft.com/office/powerpoint/2010/main" val="198055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9948C4-3296-0130-B825-C9AA992001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645" y="1842857"/>
            <a:ext cx="5823155" cy="412532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F51527-3011-7387-D41C-7E0CC69A552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348" y="1842857"/>
            <a:ext cx="5656006" cy="409430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94D67-9C7B-06E7-27AB-071FC10C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Order-list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3ECB2-C107-3D32-94FB-E16427751D87}"/>
              </a:ext>
            </a:extLst>
          </p:cNvPr>
          <p:cNvSpPr txBox="1"/>
          <p:nvPr/>
        </p:nvSpPr>
        <p:spPr>
          <a:xfrm>
            <a:off x="562898" y="1274785"/>
            <a:ext cx="4816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Order-list view: orders in table format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B2B4A-E799-E120-93BE-974C8799A852}"/>
              </a:ext>
            </a:extLst>
          </p:cNvPr>
          <p:cNvSpPr txBox="1"/>
          <p:nvPr/>
        </p:nvSpPr>
        <p:spPr>
          <a:xfrm>
            <a:off x="6641075" y="1274785"/>
            <a:ext cx="505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Order-list view when sorted by customer name</a:t>
            </a:r>
          </a:p>
        </p:txBody>
      </p:sp>
    </p:spTree>
    <p:extLst>
      <p:ext uri="{BB962C8B-B14F-4D97-AF65-F5344CB8AC3E}">
        <p14:creationId xmlns:p14="http://schemas.microsoft.com/office/powerpoint/2010/main" val="3489703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E306-CC1E-7A74-50A2-951C95A467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3961" y="865240"/>
            <a:ext cx="11739716" cy="57715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If the URL path is invalid, the customer will be navigated to this view.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There will be a link to navigate to home view.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C09969-1462-856B-0264-75C141C4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Page-not-found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41187-5356-3961-081C-3941F986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599" y="2034047"/>
            <a:ext cx="8436077" cy="4745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C64346-ACDF-C0C5-5FC2-3B1FF64EF7FD}"/>
              </a:ext>
            </a:extLst>
          </p:cNvPr>
          <p:cNvSpPr txBox="1"/>
          <p:nvPr/>
        </p:nvSpPr>
        <p:spPr>
          <a:xfrm>
            <a:off x="353961" y="3755922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Page-not-found view</a:t>
            </a:r>
          </a:p>
        </p:txBody>
      </p:sp>
    </p:spTree>
    <p:extLst>
      <p:ext uri="{BB962C8B-B14F-4D97-AF65-F5344CB8AC3E}">
        <p14:creationId xmlns:p14="http://schemas.microsoft.com/office/powerpoint/2010/main" val="2945372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E306-CC1E-7A74-50A2-951C95A467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7084" y="1002890"/>
            <a:ext cx="10776156" cy="56338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Single page application for </a:t>
            </a:r>
            <a:r>
              <a:rPr lang="en-IN" sz="2400" i="1" u="sng" cap="none" dirty="0"/>
              <a:t>Bake-my-cake</a:t>
            </a:r>
            <a:r>
              <a:rPr lang="en-IN" sz="2400" cap="none" dirty="0"/>
              <a:t> is created using angular framework.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Reactive forms were created using for accepting the order details from the customers.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Order details were saved in the server.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Routing implemented to render the different components.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Restrictions for some components were implemented using guards.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C09969-1462-856B-0264-75C141C4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>
            <a:normAutofit/>
          </a:bodyPr>
          <a:lstStyle/>
          <a:p>
            <a:r>
              <a:rPr lang="en-IN" i="1" u="sng" cap="none" dirty="0">
                <a:solidFill>
                  <a:srgbClr val="7030A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2248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7B7C-A4F6-A822-523A-8E40FDB7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24" y="117989"/>
            <a:ext cx="10364451" cy="727586"/>
          </a:xfrm>
        </p:spPr>
        <p:txBody>
          <a:bodyPr>
            <a:normAutofit/>
          </a:bodyPr>
          <a:lstStyle/>
          <a:p>
            <a:r>
              <a:rPr lang="en-IN" i="1" u="sng" cap="none" dirty="0">
                <a:solidFill>
                  <a:srgbClr val="7030A0"/>
                </a:solidFill>
              </a:rPr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B355-BE22-F3E7-E3A8-568FA44CB7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149" y="845576"/>
            <a:ext cx="10363826" cy="58305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Design a single page application for </a:t>
            </a:r>
            <a:r>
              <a:rPr lang="en-IN" sz="2400" u="sng" cap="none" dirty="0"/>
              <a:t>Bake my Cake</a:t>
            </a:r>
            <a:r>
              <a:rPr lang="en-IN" sz="2400" cap="none" dirty="0"/>
              <a:t> website.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Adhere </a:t>
            </a:r>
            <a:r>
              <a:rPr lang="en-IN" sz="2400" i="1" u="sng" cap="none" dirty="0"/>
              <a:t>SRP</a:t>
            </a:r>
            <a:r>
              <a:rPr lang="en-IN" sz="2400" cap="none" dirty="0"/>
              <a:t> and </a:t>
            </a:r>
            <a:r>
              <a:rPr lang="en-IN" sz="2400" i="1" u="sng" cap="none" dirty="0"/>
              <a:t>DRY</a:t>
            </a:r>
            <a:r>
              <a:rPr lang="en-IN" sz="2400" cap="none" dirty="0"/>
              <a:t> principles.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User Interface should be pleasing.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For better user experience, user’s should be able to search and filter the desserts.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Should not allow the user to move away without submit or cancel the order.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For better user experience, user’s should get the proper message after submitting the order.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Order list should be protected. Only accessible to the admin after validating their credentials.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Should handle the invalid </a:t>
            </a:r>
            <a:r>
              <a:rPr lang="en-IN" sz="2400" cap="none" dirty="0" err="1"/>
              <a:t>url’s</a:t>
            </a:r>
            <a:r>
              <a:rPr lang="en-IN" sz="2400" cap="none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cap="none" dirty="0"/>
          </a:p>
          <a:p>
            <a:pPr>
              <a:buFont typeface="Wingdings" panose="05000000000000000000" pitchFamily="2" charset="2"/>
              <a:buChar char="Ø"/>
            </a:pPr>
            <a:endParaRPr lang="en-IN" sz="2400" cap="none" dirty="0"/>
          </a:p>
          <a:p>
            <a:pPr>
              <a:buFont typeface="Wingdings" panose="05000000000000000000" pitchFamily="2" charset="2"/>
              <a:buChar char="Ø"/>
            </a:pPr>
            <a:endParaRPr lang="en-IN" sz="2400" cap="none" dirty="0"/>
          </a:p>
        </p:txBody>
      </p:sp>
    </p:spTree>
    <p:extLst>
      <p:ext uri="{BB962C8B-B14F-4D97-AF65-F5344CB8AC3E}">
        <p14:creationId xmlns:p14="http://schemas.microsoft.com/office/powerpoint/2010/main" val="2042296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56B6-3520-B8DB-402E-EDA80198B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861" y="2848897"/>
            <a:ext cx="9310278" cy="1160206"/>
          </a:xfrm>
        </p:spPr>
        <p:txBody>
          <a:bodyPr>
            <a:normAutofit/>
          </a:bodyPr>
          <a:lstStyle/>
          <a:p>
            <a:r>
              <a:rPr lang="en-IN" sz="6600" cap="none" dirty="0">
                <a:solidFill>
                  <a:srgbClr val="7030A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19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15BB-9B47-4D06-C33D-05E1DBA1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56400"/>
            <a:ext cx="10364451" cy="659677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Commands to setup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0103-6A1B-C965-962A-5AC64C6FB7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934066"/>
            <a:ext cx="10363826" cy="56830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cap="none" dirty="0"/>
              <a:t>npm install -g @angular/cli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cap="none" dirty="0"/>
              <a:t>ng new bake-my-cake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cap="none" dirty="0"/>
              <a:t>Would you like to add Angular routing - Yes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cap="none" dirty="0"/>
              <a:t>Which stylesheet format would you like to use - CSS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cap="none" dirty="0"/>
              <a:t>ng add @angular/material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cap="none" dirty="0"/>
              <a:t>Choose a prebuilt theme name, or "custom" for a custom theme - Deep purple/Amer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cap="none" dirty="0"/>
              <a:t>Set up global Angular Material typography styles - Yes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cap="none" dirty="0"/>
              <a:t>Include the Angular animations module - Include and enable animations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cap="none" dirty="0"/>
              <a:t>Versions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cap="none" dirty="0"/>
              <a:t>Angular CLI: 16.2.1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cap="none" dirty="0"/>
              <a:t>Node: 18.17.1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cap="none" dirty="0"/>
              <a:t>Package Manager: npm 9.6.7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cap="none" dirty="0"/>
              <a:t>Angular Material: 16.2.2</a:t>
            </a:r>
          </a:p>
        </p:txBody>
      </p:sp>
    </p:spTree>
    <p:extLst>
      <p:ext uri="{BB962C8B-B14F-4D97-AF65-F5344CB8AC3E}">
        <p14:creationId xmlns:p14="http://schemas.microsoft.com/office/powerpoint/2010/main" val="296838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AFE6-FB50-C9B6-1B13-FB1E8E1B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97" y="157316"/>
            <a:ext cx="10364452" cy="658761"/>
          </a:xfrm>
        </p:spPr>
        <p:txBody>
          <a:bodyPr/>
          <a:lstStyle/>
          <a:p>
            <a:r>
              <a:rPr lang="en-US" i="1" u="sng" cap="none" dirty="0">
                <a:solidFill>
                  <a:srgbClr val="7030A0"/>
                </a:solidFill>
              </a:rPr>
              <a:t>Requirements</a:t>
            </a:r>
            <a:endParaRPr lang="en-IN" i="1" u="sng" cap="none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74249-5C5B-E382-D118-C3A9A6348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74" y="1066800"/>
            <a:ext cx="3298976" cy="408039"/>
          </a:xfrm>
        </p:spPr>
        <p:txBody>
          <a:bodyPr/>
          <a:lstStyle/>
          <a:p>
            <a:r>
              <a:rPr lang="en-US" cap="none" dirty="0">
                <a:solidFill>
                  <a:srgbClr val="7030A0"/>
                </a:solidFill>
              </a:rPr>
              <a:t>Components</a:t>
            </a:r>
            <a:endParaRPr lang="en-IN" cap="none" dirty="0">
              <a:solidFill>
                <a:srgbClr val="7030A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8032E-83A9-49E0-3D9F-834F8AD5E34C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74" y="1582994"/>
            <a:ext cx="3298976" cy="5117689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cap="none" dirty="0"/>
              <a:t>Header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cap="none" dirty="0"/>
              <a:t>Footer</a:t>
            </a:r>
            <a:endParaRPr lang="en-US" sz="1800" cap="none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cap="none" dirty="0"/>
              <a:t>Navbar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cap="none" dirty="0"/>
              <a:t>Dashboard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cap="none" dirty="0"/>
              <a:t>Search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cap="none" dirty="0"/>
              <a:t>Filter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cap="none" dirty="0"/>
              <a:t>Dessert-card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cap="none" dirty="0"/>
              <a:t>Order-view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cap="none" dirty="0"/>
              <a:t>Order-details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cap="none" dirty="0"/>
              <a:t>Order-list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cap="none" dirty="0"/>
              <a:t>Login-emp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cap="none" dirty="0"/>
              <a:t>Page-not-found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IN" sz="1800" cap="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4EF33C-FF1C-798B-08CF-1B47BBCFE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2389" y="1066800"/>
            <a:ext cx="3291521" cy="408039"/>
          </a:xfrm>
        </p:spPr>
        <p:txBody>
          <a:bodyPr/>
          <a:lstStyle/>
          <a:p>
            <a:r>
              <a:rPr lang="en-US" cap="none" dirty="0">
                <a:solidFill>
                  <a:srgbClr val="7030A0"/>
                </a:solidFill>
              </a:rPr>
              <a:t>Services</a:t>
            </a:r>
            <a:endParaRPr lang="en-IN" cap="none" dirty="0">
              <a:solidFill>
                <a:srgbClr val="7030A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762824-30EC-D853-FBD3-F0E96ACDF3C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41348" y="1582995"/>
            <a:ext cx="3303351" cy="4208206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cap="none" dirty="0"/>
              <a:t>Dessert service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cap="none" dirty="0"/>
              <a:t>Router service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cap="none" dirty="0"/>
              <a:t>Auth service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cap="none" dirty="0"/>
              <a:t>Auth guard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2000" cap="none" dirty="0"/>
              <a:t>Can-deactivate guard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1FD578-A276-285B-3BF1-7303AA1982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298" y="1066800"/>
            <a:ext cx="3304928" cy="408039"/>
          </a:xfrm>
        </p:spPr>
        <p:txBody>
          <a:bodyPr/>
          <a:lstStyle/>
          <a:p>
            <a:r>
              <a:rPr lang="en-US" cap="none" dirty="0">
                <a:solidFill>
                  <a:srgbClr val="7030A0"/>
                </a:solidFill>
              </a:rPr>
              <a:t>Models</a:t>
            </a:r>
            <a:endParaRPr lang="en-IN" cap="none" dirty="0">
              <a:solidFill>
                <a:srgbClr val="7030A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2EDE42-70B1-9C99-D485-53E264CC7392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73298" y="1582995"/>
            <a:ext cx="3304928" cy="4208206"/>
          </a:xfrm>
        </p:spPr>
        <p:txBody>
          <a:bodyPr>
            <a:norm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cap="none" dirty="0"/>
              <a:t>Dessert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cap="none" dirty="0"/>
              <a:t>Order</a:t>
            </a:r>
          </a:p>
          <a:p>
            <a:pPr lvl="1"/>
            <a:endParaRPr lang="en-US" sz="1600" cap="none" dirty="0"/>
          </a:p>
        </p:txBody>
      </p:sp>
    </p:spTree>
    <p:extLst>
      <p:ext uri="{BB962C8B-B14F-4D97-AF65-F5344CB8AC3E}">
        <p14:creationId xmlns:p14="http://schemas.microsoft.com/office/powerpoint/2010/main" val="160502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0149E6-CA14-8F50-9C2A-367E7F21A2EF}"/>
              </a:ext>
            </a:extLst>
          </p:cNvPr>
          <p:cNvSpPr/>
          <p:nvPr/>
        </p:nvSpPr>
        <p:spPr>
          <a:xfrm>
            <a:off x="5330952" y="899194"/>
            <a:ext cx="3355851" cy="56987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C15BB-9B47-4D06-C33D-05E1DBA1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56400"/>
            <a:ext cx="10364451" cy="659677"/>
          </a:xfrm>
        </p:spPr>
        <p:txBody>
          <a:bodyPr>
            <a:normAutofit/>
          </a:bodyPr>
          <a:lstStyle/>
          <a:p>
            <a:r>
              <a:rPr lang="en-US" i="1" u="sng" cap="none" dirty="0">
                <a:solidFill>
                  <a:srgbClr val="7030A0"/>
                </a:solidFill>
              </a:rPr>
              <a:t>Components structure</a:t>
            </a:r>
            <a:endParaRPr lang="en-IN" i="1" u="sng" cap="none" dirty="0">
              <a:solidFill>
                <a:srgbClr val="7030A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1A3B3B-6F01-972D-E3E0-F14AEBB72385}"/>
              </a:ext>
            </a:extLst>
          </p:cNvPr>
          <p:cNvSpPr/>
          <p:nvPr/>
        </p:nvSpPr>
        <p:spPr>
          <a:xfrm>
            <a:off x="212607" y="3429000"/>
            <a:ext cx="779178" cy="659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759BF6-18F9-4BB3-4C21-411A76BC17BE}"/>
              </a:ext>
            </a:extLst>
          </p:cNvPr>
          <p:cNvSpPr/>
          <p:nvPr/>
        </p:nvSpPr>
        <p:spPr>
          <a:xfrm>
            <a:off x="10107561" y="2461764"/>
            <a:ext cx="1617402" cy="659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Dessert-card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80F297-7444-E96B-B8DD-B312F043F4B3}"/>
              </a:ext>
            </a:extLst>
          </p:cNvPr>
          <p:cNvSpPr/>
          <p:nvPr/>
        </p:nvSpPr>
        <p:spPr>
          <a:xfrm>
            <a:off x="10107561" y="1696026"/>
            <a:ext cx="1617402" cy="659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56B1F0-B8C2-EC54-8B7E-633D4B5DCC47}"/>
              </a:ext>
            </a:extLst>
          </p:cNvPr>
          <p:cNvSpPr/>
          <p:nvPr/>
        </p:nvSpPr>
        <p:spPr>
          <a:xfrm>
            <a:off x="10107560" y="932655"/>
            <a:ext cx="1617402" cy="65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4B2DA1-EE13-A43E-F2B7-E05EA091DC4C}"/>
              </a:ext>
            </a:extLst>
          </p:cNvPr>
          <p:cNvSpPr/>
          <p:nvPr/>
        </p:nvSpPr>
        <p:spPr>
          <a:xfrm>
            <a:off x="5810845" y="1696027"/>
            <a:ext cx="2475245" cy="659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FF47F3-5A7E-F8A2-51EA-1222F0238B9E}"/>
              </a:ext>
            </a:extLst>
          </p:cNvPr>
          <p:cNvSpPr/>
          <p:nvPr/>
        </p:nvSpPr>
        <p:spPr>
          <a:xfrm>
            <a:off x="5831127" y="5813488"/>
            <a:ext cx="2455579" cy="659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Page-not-found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23EC70-366C-AF4B-324C-30528E80A27A}"/>
              </a:ext>
            </a:extLst>
          </p:cNvPr>
          <p:cNvSpPr/>
          <p:nvPr/>
        </p:nvSpPr>
        <p:spPr>
          <a:xfrm>
            <a:off x="5861886" y="4970426"/>
            <a:ext cx="2455579" cy="659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Login-emp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EC020B-8321-31BB-48C6-9C3ADE97B04B}"/>
              </a:ext>
            </a:extLst>
          </p:cNvPr>
          <p:cNvSpPr/>
          <p:nvPr/>
        </p:nvSpPr>
        <p:spPr>
          <a:xfrm>
            <a:off x="5868673" y="4178024"/>
            <a:ext cx="2455579" cy="659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Order-list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BCD55F-E613-6ED1-8D2E-A1030E2AAA70}"/>
              </a:ext>
            </a:extLst>
          </p:cNvPr>
          <p:cNvSpPr/>
          <p:nvPr/>
        </p:nvSpPr>
        <p:spPr>
          <a:xfrm>
            <a:off x="5842222" y="3326759"/>
            <a:ext cx="2475243" cy="659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Order-details</a:t>
            </a:r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14DB40-9D79-5D63-0D1A-525159122405}"/>
              </a:ext>
            </a:extLst>
          </p:cNvPr>
          <p:cNvSpPr/>
          <p:nvPr/>
        </p:nvSpPr>
        <p:spPr>
          <a:xfrm>
            <a:off x="5821295" y="2497565"/>
            <a:ext cx="2475244" cy="659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Order-view</a:t>
            </a:r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38AC86-2CB4-F25E-D4D9-777083C57FDA}"/>
              </a:ext>
            </a:extLst>
          </p:cNvPr>
          <p:cNvSpPr/>
          <p:nvPr/>
        </p:nvSpPr>
        <p:spPr>
          <a:xfrm>
            <a:off x="3757168" y="1952475"/>
            <a:ext cx="1386366" cy="65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0E5E179-8131-B09A-04D2-6028B40CD0EF}"/>
              </a:ext>
            </a:extLst>
          </p:cNvPr>
          <p:cNvSpPr/>
          <p:nvPr/>
        </p:nvSpPr>
        <p:spPr>
          <a:xfrm>
            <a:off x="3757168" y="4900290"/>
            <a:ext cx="1386366" cy="65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</a:t>
            </a:r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C582CE6-D9BD-0F10-FAC4-3E5D11173FF7}"/>
              </a:ext>
            </a:extLst>
          </p:cNvPr>
          <p:cNvSpPr/>
          <p:nvPr/>
        </p:nvSpPr>
        <p:spPr>
          <a:xfrm>
            <a:off x="1633365" y="3418711"/>
            <a:ext cx="1428149" cy="65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Navbar</a:t>
            </a:r>
            <a:endParaRPr lang="en-IN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1A3511A-4D15-CC28-5170-7DFE01FC8387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>
            <a:off x="3061514" y="3748549"/>
            <a:ext cx="695654" cy="148157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C0857B5-2CB6-45E5-965E-E587B9554142}"/>
              </a:ext>
            </a:extLst>
          </p:cNvPr>
          <p:cNvCxnSpPr>
            <a:stCxn id="21" idx="3"/>
            <a:endCxn id="19" idx="1"/>
          </p:cNvCxnSpPr>
          <p:nvPr/>
        </p:nvCxnSpPr>
        <p:spPr>
          <a:xfrm flipV="1">
            <a:off x="3061514" y="2282313"/>
            <a:ext cx="695654" cy="146623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E6C5E1-94F3-ADEB-7F75-BE4DAFDEF89C}"/>
              </a:ext>
            </a:extLst>
          </p:cNvPr>
          <p:cNvCxnSpPr>
            <a:cxnSpLocks/>
            <a:stCxn id="21" idx="3"/>
            <a:endCxn id="13" idx="1"/>
          </p:cNvCxnSpPr>
          <p:nvPr/>
        </p:nvCxnSpPr>
        <p:spPr>
          <a:xfrm>
            <a:off x="3061514" y="3748549"/>
            <a:ext cx="2269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B5BD51-F20E-79A7-5D69-A3850D3AA8A9}"/>
              </a:ext>
            </a:extLst>
          </p:cNvPr>
          <p:cNvSpPr txBox="1"/>
          <p:nvPr/>
        </p:nvSpPr>
        <p:spPr>
          <a:xfrm>
            <a:off x="5625910" y="1087529"/>
            <a:ext cx="290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Router-outlet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58B2BA-9AC4-D923-CA79-D8B6CE657571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991785" y="3748549"/>
            <a:ext cx="641580" cy="10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90BB467-4869-DC12-A42E-B653D899EF13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8286090" y="2025866"/>
            <a:ext cx="1821471" cy="7657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26A515D-C507-87A3-AE4B-8E62F039D532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8286090" y="2025865"/>
            <a:ext cx="1821471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2637975-74CF-7212-F418-625901BC1BB8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8286090" y="1262493"/>
            <a:ext cx="1821470" cy="76337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6BB1D9B-D1F3-F0C4-0AFB-AFC90C640212}"/>
              </a:ext>
            </a:extLst>
          </p:cNvPr>
          <p:cNvSpPr/>
          <p:nvPr/>
        </p:nvSpPr>
        <p:spPr>
          <a:xfrm>
            <a:off x="9080028" y="5067376"/>
            <a:ext cx="2930013" cy="6596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Auth guard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9D80625-90C0-C64C-DD29-F1CE9E749F21}"/>
              </a:ext>
            </a:extLst>
          </p:cNvPr>
          <p:cNvSpPr/>
          <p:nvPr/>
        </p:nvSpPr>
        <p:spPr>
          <a:xfrm>
            <a:off x="9080028" y="3482008"/>
            <a:ext cx="2930013" cy="6596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Can-deactivate guard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A94D931D-998C-4CF0-8D08-AF8F05BD365C}"/>
              </a:ext>
            </a:extLst>
          </p:cNvPr>
          <p:cNvCxnSpPr>
            <a:stCxn id="63" idx="1"/>
            <a:endCxn id="18" idx="3"/>
          </p:cNvCxnSpPr>
          <p:nvPr/>
        </p:nvCxnSpPr>
        <p:spPr>
          <a:xfrm rot="16200000" flipV="1">
            <a:off x="8527224" y="2596720"/>
            <a:ext cx="751211" cy="121257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286BEF64-8AA2-6D5C-DB0C-B0D7A8587A80}"/>
              </a:ext>
            </a:extLst>
          </p:cNvPr>
          <p:cNvCxnSpPr>
            <a:cxnSpLocks/>
            <a:stCxn id="62" idx="1"/>
          </p:cNvCxnSpPr>
          <p:nvPr/>
        </p:nvCxnSpPr>
        <p:spPr>
          <a:xfrm rot="16200000" flipV="1">
            <a:off x="8572861" y="4227725"/>
            <a:ext cx="713734" cy="115878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AD645B8A-65B8-C240-9DFA-3674C799DCC7}"/>
              </a:ext>
            </a:extLst>
          </p:cNvPr>
          <p:cNvCxnSpPr>
            <a:stCxn id="18" idx="1"/>
            <a:endCxn id="17" idx="1"/>
          </p:cNvCxnSpPr>
          <p:nvPr/>
        </p:nvCxnSpPr>
        <p:spPr>
          <a:xfrm rot="10800000" flipH="1" flipV="1">
            <a:off x="5821294" y="2827404"/>
            <a:ext cx="20927" cy="829194"/>
          </a:xfrm>
          <a:prstGeom prst="curvedConnector3">
            <a:avLst>
              <a:gd name="adj1" fmla="val -170315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928A8AC9-A73F-6ABA-7153-CD50AEB5412D}"/>
              </a:ext>
            </a:extLst>
          </p:cNvPr>
          <p:cNvCxnSpPr>
            <a:stCxn id="15" idx="1"/>
            <a:endCxn id="16" idx="1"/>
          </p:cNvCxnSpPr>
          <p:nvPr/>
        </p:nvCxnSpPr>
        <p:spPr>
          <a:xfrm rot="10800000" flipH="1">
            <a:off x="5861885" y="4507863"/>
            <a:ext cx="6787" cy="792402"/>
          </a:xfrm>
          <a:prstGeom prst="curvedConnector3">
            <a:avLst>
              <a:gd name="adj1" fmla="val -5396375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9B954B7-549F-846E-1798-7E4484840AD1}"/>
              </a:ext>
            </a:extLst>
          </p:cNvPr>
          <p:cNvSpPr txBox="1"/>
          <p:nvPr/>
        </p:nvSpPr>
        <p:spPr>
          <a:xfrm>
            <a:off x="2180322" y="5826274"/>
            <a:ext cx="296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Parent-Child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Guard Injected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Redirect if submission is valid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F756796-B981-6F5C-AB47-A6EB65D1B798}"/>
              </a:ext>
            </a:extLst>
          </p:cNvPr>
          <p:cNvCxnSpPr>
            <a:cxnSpLocks/>
          </p:cNvCxnSpPr>
          <p:nvPr/>
        </p:nvCxnSpPr>
        <p:spPr>
          <a:xfrm>
            <a:off x="351522" y="6014884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774C84C-9AE1-AEFC-8203-2386A108111A}"/>
              </a:ext>
            </a:extLst>
          </p:cNvPr>
          <p:cNvCxnSpPr>
            <a:cxnSpLocks/>
          </p:cNvCxnSpPr>
          <p:nvPr/>
        </p:nvCxnSpPr>
        <p:spPr>
          <a:xfrm>
            <a:off x="351522" y="6287939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1427683-9862-6C18-FAB5-AAD37F2F74AC}"/>
              </a:ext>
            </a:extLst>
          </p:cNvPr>
          <p:cNvCxnSpPr>
            <a:cxnSpLocks/>
          </p:cNvCxnSpPr>
          <p:nvPr/>
        </p:nvCxnSpPr>
        <p:spPr>
          <a:xfrm>
            <a:off x="351522" y="6585614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90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FD912D-347D-9AA2-7DF4-3E87408360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3" y="816078"/>
            <a:ext cx="3017782" cy="588552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84EB58-0615-6C8B-9E8E-4C8FD68D9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56400"/>
            <a:ext cx="10364451" cy="659677"/>
          </a:xfrm>
        </p:spPr>
        <p:txBody>
          <a:bodyPr>
            <a:normAutofit/>
          </a:bodyPr>
          <a:lstStyle/>
          <a:p>
            <a:r>
              <a:rPr lang="en-US" i="1" u="sng" cap="none" dirty="0">
                <a:solidFill>
                  <a:srgbClr val="7030A0"/>
                </a:solidFill>
              </a:rPr>
              <a:t>Routes</a:t>
            </a:r>
            <a:endParaRPr lang="en-IN" i="1" u="sng" cap="none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379B5-1ED6-1FFC-A8A7-F5F0A183A48C}"/>
              </a:ext>
            </a:extLst>
          </p:cNvPr>
          <p:cNvSpPr txBox="1"/>
          <p:nvPr/>
        </p:nvSpPr>
        <p:spPr>
          <a:xfrm>
            <a:off x="4748980" y="884904"/>
            <a:ext cx="671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Navigate to dashboard (Home view)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B207A-B28C-5596-9374-DF1BBB8CFEA4}"/>
              </a:ext>
            </a:extLst>
          </p:cNvPr>
          <p:cNvSpPr txBox="1"/>
          <p:nvPr/>
        </p:nvSpPr>
        <p:spPr>
          <a:xfrm>
            <a:off x="4748980" y="1932040"/>
            <a:ext cx="671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Navigate to order-view (used to capture the order details)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2A223-FD58-8B26-ED71-D8CB4398F876}"/>
              </a:ext>
            </a:extLst>
          </p:cNvPr>
          <p:cNvSpPr txBox="1"/>
          <p:nvPr/>
        </p:nvSpPr>
        <p:spPr>
          <a:xfrm>
            <a:off x="4748980" y="2546575"/>
            <a:ext cx="6715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Navigate to order-details (used to display the order details after the successful submission of the order)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D5B13-7CAA-F3EB-E5DB-FC6DB674BABE}"/>
              </a:ext>
            </a:extLst>
          </p:cNvPr>
          <p:cNvSpPr txBox="1"/>
          <p:nvPr/>
        </p:nvSpPr>
        <p:spPr>
          <a:xfrm>
            <a:off x="4748980" y="3568142"/>
            <a:ext cx="671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Navigate to login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AD7C8-D310-5795-6548-8F80FB3E22D1}"/>
              </a:ext>
            </a:extLst>
          </p:cNvPr>
          <p:cNvSpPr txBox="1"/>
          <p:nvPr/>
        </p:nvSpPr>
        <p:spPr>
          <a:xfrm>
            <a:off x="4748980" y="4267201"/>
            <a:ext cx="6715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Navigate to order-list (used to display all the order details in table structure)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D5A34-0E8D-5AD8-8ED6-DF66B5D2F2E7}"/>
              </a:ext>
            </a:extLst>
          </p:cNvPr>
          <p:cNvSpPr txBox="1"/>
          <p:nvPr/>
        </p:nvSpPr>
        <p:spPr>
          <a:xfrm>
            <a:off x="4748980" y="5251706"/>
            <a:ext cx="671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Landing view (redirect to home view when the url path is empty)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EBDAA-3150-E81D-7499-E2A4A671EBF0}"/>
              </a:ext>
            </a:extLst>
          </p:cNvPr>
          <p:cNvSpPr txBox="1"/>
          <p:nvPr/>
        </p:nvSpPr>
        <p:spPr>
          <a:xfrm>
            <a:off x="4748980" y="5973096"/>
            <a:ext cx="6715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Wildcard path (navigate to page-not-found view, when the url path is invalid)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A4296-C0DD-F8F0-E36D-14D22D47198B}"/>
              </a:ext>
            </a:extLst>
          </p:cNvPr>
          <p:cNvCxnSpPr>
            <a:endCxn id="7" idx="1"/>
          </p:cNvCxnSpPr>
          <p:nvPr/>
        </p:nvCxnSpPr>
        <p:spPr>
          <a:xfrm>
            <a:off x="3018503" y="1084959"/>
            <a:ext cx="1730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FE59E1-BEEE-FE07-BE93-FB49FF35E553}"/>
              </a:ext>
            </a:extLst>
          </p:cNvPr>
          <p:cNvCxnSpPr/>
          <p:nvPr/>
        </p:nvCxnSpPr>
        <p:spPr>
          <a:xfrm>
            <a:off x="3018503" y="6327039"/>
            <a:ext cx="1730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F1BBCB-2C3F-D0AA-DEBB-8B25052344F7}"/>
              </a:ext>
            </a:extLst>
          </p:cNvPr>
          <p:cNvCxnSpPr/>
          <p:nvPr/>
        </p:nvCxnSpPr>
        <p:spPr>
          <a:xfrm>
            <a:off x="3018502" y="5451761"/>
            <a:ext cx="1730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85A6AA-FA20-A278-09BE-FD081F6C4372}"/>
              </a:ext>
            </a:extLst>
          </p:cNvPr>
          <p:cNvCxnSpPr/>
          <p:nvPr/>
        </p:nvCxnSpPr>
        <p:spPr>
          <a:xfrm>
            <a:off x="3018503" y="4621144"/>
            <a:ext cx="1730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FD7BC5-B266-F032-C33A-8025411ABD6A}"/>
              </a:ext>
            </a:extLst>
          </p:cNvPr>
          <p:cNvCxnSpPr/>
          <p:nvPr/>
        </p:nvCxnSpPr>
        <p:spPr>
          <a:xfrm>
            <a:off x="3018502" y="3764215"/>
            <a:ext cx="1730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FBA8A5-04B2-3C7F-A5FC-94844C09B057}"/>
              </a:ext>
            </a:extLst>
          </p:cNvPr>
          <p:cNvCxnSpPr/>
          <p:nvPr/>
        </p:nvCxnSpPr>
        <p:spPr>
          <a:xfrm>
            <a:off x="3072578" y="2900518"/>
            <a:ext cx="1730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19A46B-4914-2B72-4032-124A4F2A2DEC}"/>
              </a:ext>
            </a:extLst>
          </p:cNvPr>
          <p:cNvCxnSpPr>
            <a:cxnSpLocks/>
          </p:cNvCxnSpPr>
          <p:nvPr/>
        </p:nvCxnSpPr>
        <p:spPr>
          <a:xfrm>
            <a:off x="3210230" y="2131528"/>
            <a:ext cx="1538749" cy="181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32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0F180-ABBE-1308-2EBA-B2B93F890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4" y="445217"/>
            <a:ext cx="10609006" cy="59675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96C269-4A81-66EE-5F82-87263A4085CC}"/>
              </a:ext>
            </a:extLst>
          </p:cNvPr>
          <p:cNvCxnSpPr>
            <a:cxnSpLocks/>
          </p:cNvCxnSpPr>
          <p:nvPr/>
        </p:nvCxnSpPr>
        <p:spPr>
          <a:xfrm>
            <a:off x="1445342" y="344129"/>
            <a:ext cx="0" cy="621398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34E66A-A833-D00B-35E2-AB1D5CA200D7}"/>
              </a:ext>
            </a:extLst>
          </p:cNvPr>
          <p:cNvCxnSpPr>
            <a:cxnSpLocks/>
          </p:cNvCxnSpPr>
          <p:nvPr/>
        </p:nvCxnSpPr>
        <p:spPr>
          <a:xfrm>
            <a:off x="2708787" y="344129"/>
            <a:ext cx="0" cy="621398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A72631-1574-F506-8EC2-17D208EF5901}"/>
              </a:ext>
            </a:extLst>
          </p:cNvPr>
          <p:cNvCxnSpPr/>
          <p:nvPr/>
        </p:nvCxnSpPr>
        <p:spPr>
          <a:xfrm flipH="1">
            <a:off x="1445342" y="344129"/>
            <a:ext cx="126344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7A65AB-6F87-EB2C-B182-E0F4AF6CF7ED}"/>
              </a:ext>
            </a:extLst>
          </p:cNvPr>
          <p:cNvCxnSpPr/>
          <p:nvPr/>
        </p:nvCxnSpPr>
        <p:spPr>
          <a:xfrm flipH="1">
            <a:off x="1445342" y="6558116"/>
            <a:ext cx="126344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1444F7-9FFC-BAFF-1E12-AA6D19F0DB66}"/>
              </a:ext>
            </a:extLst>
          </p:cNvPr>
          <p:cNvCxnSpPr/>
          <p:nvPr/>
        </p:nvCxnSpPr>
        <p:spPr>
          <a:xfrm>
            <a:off x="2812026" y="344129"/>
            <a:ext cx="0" cy="7177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15C24C-70C0-10E6-BCEC-793B50678462}"/>
              </a:ext>
            </a:extLst>
          </p:cNvPr>
          <p:cNvCxnSpPr/>
          <p:nvPr/>
        </p:nvCxnSpPr>
        <p:spPr>
          <a:xfrm>
            <a:off x="2812026" y="344129"/>
            <a:ext cx="9114503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4BFEEB-DF90-4234-FEE2-7C09AFE68730}"/>
              </a:ext>
            </a:extLst>
          </p:cNvPr>
          <p:cNvCxnSpPr/>
          <p:nvPr/>
        </p:nvCxnSpPr>
        <p:spPr>
          <a:xfrm>
            <a:off x="2812026" y="1061884"/>
            <a:ext cx="9114503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DDEBD0-6047-F366-434E-C18653760137}"/>
              </a:ext>
            </a:extLst>
          </p:cNvPr>
          <p:cNvCxnSpPr/>
          <p:nvPr/>
        </p:nvCxnSpPr>
        <p:spPr>
          <a:xfrm>
            <a:off x="11926529" y="344129"/>
            <a:ext cx="0" cy="7177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89CF0F-EA8A-CCFA-08C9-60B40D3D53A7}"/>
              </a:ext>
            </a:extLst>
          </p:cNvPr>
          <p:cNvCxnSpPr/>
          <p:nvPr/>
        </p:nvCxnSpPr>
        <p:spPr>
          <a:xfrm>
            <a:off x="2812026" y="5919019"/>
            <a:ext cx="0" cy="63909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C3992-9F69-F9E4-B6D7-B2E21F1B987D}"/>
              </a:ext>
            </a:extLst>
          </p:cNvPr>
          <p:cNvCxnSpPr/>
          <p:nvPr/>
        </p:nvCxnSpPr>
        <p:spPr>
          <a:xfrm>
            <a:off x="2812026" y="5919019"/>
            <a:ext cx="918332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99C018-E04F-5EE5-BFCD-B0F740DA1104}"/>
              </a:ext>
            </a:extLst>
          </p:cNvPr>
          <p:cNvCxnSpPr/>
          <p:nvPr/>
        </p:nvCxnSpPr>
        <p:spPr>
          <a:xfrm>
            <a:off x="2812026" y="6563032"/>
            <a:ext cx="918332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3C9E61-147E-5A31-02B8-42E2B6F6160F}"/>
              </a:ext>
            </a:extLst>
          </p:cNvPr>
          <p:cNvCxnSpPr/>
          <p:nvPr/>
        </p:nvCxnSpPr>
        <p:spPr>
          <a:xfrm>
            <a:off x="11995355" y="5919019"/>
            <a:ext cx="0" cy="63909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04BA42-30B7-D6CA-CFF1-98EF8EA8C0B5}"/>
              </a:ext>
            </a:extLst>
          </p:cNvPr>
          <p:cNvCxnSpPr/>
          <p:nvPr/>
        </p:nvCxnSpPr>
        <p:spPr>
          <a:xfrm>
            <a:off x="2890684" y="1229032"/>
            <a:ext cx="0" cy="441468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CFDC4-6134-C736-B279-652804013BD2}"/>
              </a:ext>
            </a:extLst>
          </p:cNvPr>
          <p:cNvCxnSpPr/>
          <p:nvPr/>
        </p:nvCxnSpPr>
        <p:spPr>
          <a:xfrm>
            <a:off x="11926529" y="1221658"/>
            <a:ext cx="0" cy="441468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F680FA-E8E7-4924-77A3-8D1174643F84}"/>
              </a:ext>
            </a:extLst>
          </p:cNvPr>
          <p:cNvCxnSpPr>
            <a:cxnSpLocks/>
          </p:cNvCxnSpPr>
          <p:nvPr/>
        </p:nvCxnSpPr>
        <p:spPr>
          <a:xfrm>
            <a:off x="2890684" y="1229032"/>
            <a:ext cx="903584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62159B-C754-6B32-35AC-268497E5B308}"/>
              </a:ext>
            </a:extLst>
          </p:cNvPr>
          <p:cNvCxnSpPr>
            <a:cxnSpLocks/>
          </p:cNvCxnSpPr>
          <p:nvPr/>
        </p:nvCxnSpPr>
        <p:spPr>
          <a:xfrm>
            <a:off x="2890684" y="5638799"/>
            <a:ext cx="903584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73BB49D-C7BD-2B52-43D7-6D8922B41F3E}"/>
              </a:ext>
            </a:extLst>
          </p:cNvPr>
          <p:cNvSpPr txBox="1"/>
          <p:nvPr/>
        </p:nvSpPr>
        <p:spPr>
          <a:xfrm>
            <a:off x="1627240" y="3120790"/>
            <a:ext cx="1081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FF00"/>
                </a:solidFill>
              </a:rPr>
              <a:t>Navbar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B59EEE-BD77-6177-5A14-90C5421B8FAA}"/>
              </a:ext>
            </a:extLst>
          </p:cNvPr>
          <p:cNvSpPr txBox="1"/>
          <p:nvPr/>
        </p:nvSpPr>
        <p:spPr>
          <a:xfrm>
            <a:off x="6985820" y="3236319"/>
            <a:ext cx="131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Dashboard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152F2-5441-FE03-00A2-C003B1D36163}"/>
              </a:ext>
            </a:extLst>
          </p:cNvPr>
          <p:cNvSpPr txBox="1"/>
          <p:nvPr/>
        </p:nvSpPr>
        <p:spPr>
          <a:xfrm>
            <a:off x="6985820" y="445217"/>
            <a:ext cx="1170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FF00"/>
                </a:solidFill>
              </a:rPr>
              <a:t>Header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DBA56C-5610-FFD9-B2DC-00E6838F8135}"/>
              </a:ext>
            </a:extLst>
          </p:cNvPr>
          <p:cNvSpPr txBox="1"/>
          <p:nvPr/>
        </p:nvSpPr>
        <p:spPr>
          <a:xfrm>
            <a:off x="5815781" y="6038512"/>
            <a:ext cx="1170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FF00"/>
                </a:solidFill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247988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22E8-2A5A-2F24-490B-9F5897BD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Dessert-card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750F-C576-F7F7-8FE8-C75FCF1F20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865239"/>
            <a:ext cx="11700387" cy="581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cap="none" dirty="0"/>
              <a:t>Responsible for displaying each dessert as cards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cap="none" dirty="0"/>
              <a:t>Get the data from dashboard component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cap="none" dirty="0"/>
              <a:t>When the customer clicks “Order Now” button, they will be navigated to the order view component to place the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EC282-406A-E2D9-0020-36F0DE3A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" y="2591541"/>
            <a:ext cx="7411645" cy="4169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CACA6-5BEF-1BAB-7B27-B6CB239E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49" y="2940436"/>
            <a:ext cx="2944834" cy="3820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FC73E-62B5-A194-6E66-15165F00961E}"/>
              </a:ext>
            </a:extLst>
          </p:cNvPr>
          <p:cNvSpPr txBox="1"/>
          <p:nvPr/>
        </p:nvSpPr>
        <p:spPr>
          <a:xfrm>
            <a:off x="9695544" y="2540326"/>
            <a:ext cx="1365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Single card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163F-2311-DCCE-0CDD-56430ADC2EE5}"/>
              </a:ext>
            </a:extLst>
          </p:cNvPr>
          <p:cNvSpPr txBox="1"/>
          <p:nvPr/>
        </p:nvSpPr>
        <p:spPr>
          <a:xfrm>
            <a:off x="3002815" y="2207686"/>
            <a:ext cx="2467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Cards in grid structure</a:t>
            </a:r>
          </a:p>
        </p:txBody>
      </p:sp>
    </p:spTree>
    <p:extLst>
      <p:ext uri="{BB962C8B-B14F-4D97-AF65-F5344CB8AC3E}">
        <p14:creationId xmlns:p14="http://schemas.microsoft.com/office/powerpoint/2010/main" val="235689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22E8-2A5A-2F24-490B-9F5897BD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49028"/>
            <a:ext cx="10364451" cy="716211"/>
          </a:xfrm>
        </p:spPr>
        <p:txBody>
          <a:bodyPr/>
          <a:lstStyle/>
          <a:p>
            <a:r>
              <a:rPr lang="en-IN" i="1" u="sng" cap="none" dirty="0">
                <a:solidFill>
                  <a:srgbClr val="7030A0"/>
                </a:solidFill>
              </a:rPr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750F-C576-F7F7-8FE8-C75FCF1F20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865239"/>
            <a:ext cx="11700387" cy="581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Responsible for displaying search box.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cap="none" dirty="0"/>
              <a:t>It will emit the data to the dashboard component, when the customer clicks the search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EC282-406A-E2D9-0020-36F0DE3A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2591542"/>
            <a:ext cx="7411645" cy="4169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CACA6-5BEF-1BAB-7B27-B6CB239E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2208" y="3964771"/>
            <a:ext cx="4379792" cy="711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FC73E-62B5-A194-6E66-15165F00961E}"/>
              </a:ext>
            </a:extLst>
          </p:cNvPr>
          <p:cNvSpPr txBox="1"/>
          <p:nvPr/>
        </p:nvSpPr>
        <p:spPr>
          <a:xfrm>
            <a:off x="9319231" y="3486003"/>
            <a:ext cx="1365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Search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163F-2311-DCCE-0CDD-56430ADC2EE5}"/>
              </a:ext>
            </a:extLst>
          </p:cNvPr>
          <p:cNvSpPr txBox="1"/>
          <p:nvPr/>
        </p:nvSpPr>
        <p:spPr>
          <a:xfrm>
            <a:off x="2115924" y="2130543"/>
            <a:ext cx="378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Cards when searching “chocolate”</a:t>
            </a:r>
          </a:p>
        </p:txBody>
      </p:sp>
    </p:spTree>
    <p:extLst>
      <p:ext uri="{BB962C8B-B14F-4D97-AF65-F5344CB8AC3E}">
        <p14:creationId xmlns:p14="http://schemas.microsoft.com/office/powerpoint/2010/main" val="171170086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591</TotalTime>
  <Words>883</Words>
  <Application>Microsoft Office PowerPoint</Application>
  <PresentationFormat>Widescreen</PresentationFormat>
  <Paragraphs>144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Tw Cen MT</vt:lpstr>
      <vt:lpstr>Wingdings</vt:lpstr>
      <vt:lpstr>Droplet</vt:lpstr>
      <vt:lpstr>Project – Bake My Cake</vt:lpstr>
      <vt:lpstr>Problem statements</vt:lpstr>
      <vt:lpstr>Commands to setup the project</vt:lpstr>
      <vt:lpstr>Requirements</vt:lpstr>
      <vt:lpstr>Components structure</vt:lpstr>
      <vt:lpstr>Routes</vt:lpstr>
      <vt:lpstr>PowerPoint Presentation</vt:lpstr>
      <vt:lpstr>Dessert-card</vt:lpstr>
      <vt:lpstr>Search</vt:lpstr>
      <vt:lpstr>Filter</vt:lpstr>
      <vt:lpstr>Order-view</vt:lpstr>
      <vt:lpstr>Order-view</vt:lpstr>
      <vt:lpstr>Order-view</vt:lpstr>
      <vt:lpstr>Order-details</vt:lpstr>
      <vt:lpstr>Login-emp</vt:lpstr>
      <vt:lpstr>Order-list</vt:lpstr>
      <vt:lpstr>Order-list</vt:lpstr>
      <vt:lpstr>Page-not-found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Bake My Cake</dc:title>
  <dc:creator>bas.ayyanar@hotmail.com</dc:creator>
  <cp:lastModifiedBy>bas.ayyanar@hotmail.com</cp:lastModifiedBy>
  <cp:revision>20</cp:revision>
  <dcterms:created xsi:type="dcterms:W3CDTF">2023-09-01T04:20:42Z</dcterms:created>
  <dcterms:modified xsi:type="dcterms:W3CDTF">2023-09-08T02:29:55Z</dcterms:modified>
</cp:coreProperties>
</file>